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6" r:id="rId27"/>
    <p:sldId id="287" r:id="rId28"/>
    <p:sldId id="288" r:id="rId29"/>
    <p:sldId id="284" r:id="rId30"/>
    <p:sldId id="294" r:id="rId31"/>
    <p:sldId id="289" r:id="rId32"/>
    <p:sldId id="295" r:id="rId33"/>
    <p:sldId id="296" r:id="rId34"/>
    <p:sldId id="290" r:id="rId35"/>
    <p:sldId id="291" r:id="rId36"/>
    <p:sldId id="292" r:id="rId37"/>
    <p:sldId id="293" r:id="rId38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-8" y="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Solution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340"/>
            <a:ext cx="5925035" cy="3354333"/>
          </a:xfrm>
        </p:spPr>
      </p:pic>
    </p:spTree>
    <p:extLst>
      <p:ext uri="{BB962C8B-B14F-4D97-AF65-F5344CB8AC3E}">
        <p14:creationId xmlns:p14="http://schemas.microsoft.com/office/powerpoint/2010/main" val="25413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in our case.</a:t>
                </a: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Can we say anything about existence and uniqueness of solutions</a:t>
            </a:r>
            <a:r>
              <a:rPr lang="en-AU" dirty="0" smtClean="0"/>
              <a:t>?</a:t>
            </a:r>
          </a:p>
          <a:p>
            <a:endParaRPr lang="en-AU" b="1" dirty="0"/>
          </a:p>
          <a:p>
            <a:r>
              <a:rPr lang="en-AU" dirty="0" smtClean="0"/>
              <a:t>A brief on numerical solution methods.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</a:rPr>
                  <a:t>Key Ideas in The Proof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theorem is in some sense a generalisation of the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theorem, which makes a similar claim for first order initial value problems.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standard proof of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 smtClean="0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uses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Banach’s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theorem. </a:t>
                </a:r>
              </a:p>
              <a:p>
                <a:pPr marL="0" lvl="0" indent="0">
                  <a:buNone/>
                </a:pPr>
                <a:r>
                  <a:rPr lang="en-AU" b="1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</a:t>
                </a: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key idea is to convert the fractional differential equation into an integral equation by fractionally integrating both sides.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It turns out that we can regard the right had side as a contraction mapping when we choose the correct metric.</a:t>
                </a:r>
              </a:p>
              <a:p>
                <a:pPr lvl="0"/>
                <a:r>
                  <a:rPr lang="en-AU" b="0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Bielecki</a:t>
                </a:r>
                <a:r>
                  <a:rPr lang="en-AU" b="0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type m:val="noBar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&gt;…&gt;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Conjecture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 conjecture that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 smtClean="0"/>
                  <a:t>This has proved tricky to prove</a:t>
                </a:r>
                <a:r>
                  <a:rPr lang="en-AU" dirty="0" smtClean="0"/>
                  <a:t>….</a:t>
                </a:r>
              </a:p>
              <a:p>
                <a:pPr marL="0" lvl="0" indent="0">
                  <a:buNone/>
                </a:pPr>
                <a:r>
                  <a:rPr lang="en-AU" dirty="0" smtClean="0"/>
                  <a:t>We can actually show that it is true for the case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AU" dirty="0" smtClean="0"/>
                  <a:t>. How?</a:t>
                </a: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 we have th</a:t>
                </a:r>
                <a:r>
                  <a:rPr lang="en-AU" dirty="0" smtClean="0"/>
                  <a:t>e following asymptotic expansion of </a:t>
                </a:r>
                <a:r>
                  <a:rPr lang="en-AU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AU" b="1" dirty="0" smtClean="0"/>
                  <a:t> 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as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AU" dirty="0" smtClean="0"/>
                  <a:t> and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an arbitrary </a:t>
                </a:r>
                <a:r>
                  <a:rPr lang="en-AU" dirty="0" smtClean="0"/>
                  <a:t>natural number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 smtClean="0"/>
                  <a:t>.</a:t>
                </a:r>
                <a:endParaRPr lang="en-AU" dirty="0"/>
              </a:p>
              <a:p>
                <a:pPr marL="0" indent="0">
                  <a:buNone/>
                </a:pPr>
                <a:r>
                  <a:rPr lang="en-AU" dirty="0" smtClean="0"/>
                  <a:t>The proof of this is technical. </a:t>
                </a: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Application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e>
                      </m:func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&gt;…&gt;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  <a:r>
                  <a:rPr lang="en-AU" dirty="0" smtClean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</m:t>
                    </m:r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267744" y="4369668"/>
            <a:ext cx="4464496" cy="6480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23528" y="4153644"/>
            <a:ext cx="432048" cy="1440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 Big 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300"/>
            <a:ext cx="5832648" cy="356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AU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  <a:blipFill rotWithShape="0">
                <a:blip r:embed="rId3"/>
                <a:stretch>
                  <a:fillRect b="-34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</a:t>
                </a:r>
                <a:r>
                  <a:rPr lang="en-AU" dirty="0" smtClean="0"/>
                  <a:t>“what </a:t>
                </a:r>
                <a:r>
                  <a:rPr lang="en-AU" dirty="0" smtClean="0"/>
                  <a:t>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</a:t>
                </a:r>
                <a:r>
                  <a:rPr lang="en-AU" dirty="0" smtClean="0"/>
                  <a:t>?”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Successive Approximations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29689" y="1057300"/>
            <a:ext cx="8229600" cy="3780421"/>
          </a:xfrm>
        </p:spPr>
        <p:txBody>
          <a:bodyPr/>
          <a:lstStyle/>
          <a:p>
            <a:r>
              <a:rPr lang="en-AU" dirty="0" smtClean="0"/>
              <a:t>Several authors [</a:t>
            </a:r>
            <a:r>
              <a:rPr lang="en-AU" dirty="0" err="1" smtClean="0"/>
              <a:t>Tisdell</a:t>
            </a:r>
            <a:r>
              <a:rPr lang="en-AU" dirty="0" smtClean="0"/>
              <a:t>, </a:t>
            </a:r>
            <a:r>
              <a:rPr lang="en-AU" dirty="0" err="1" smtClean="0"/>
              <a:t>Podlubny</a:t>
            </a:r>
            <a:r>
              <a:rPr lang="en-AU" dirty="0" smtClean="0"/>
              <a:t>], talk about successive approximations.</a:t>
            </a:r>
          </a:p>
          <a:p>
            <a:endParaRPr lang="en-AU" dirty="0"/>
          </a:p>
          <a:p>
            <a:r>
              <a:rPr lang="en-AU" dirty="0" smtClean="0"/>
              <a:t>Just like in the case of the Picard-</a:t>
            </a:r>
            <a:r>
              <a:rPr lang="en-AU" dirty="0" err="1">
                <a:solidFill>
                  <a:srgbClr val="000000"/>
                </a:solidFill>
              </a:rPr>
              <a:t>Lindel</a:t>
            </a:r>
            <a:r>
              <a:rPr lang="en-AU" dirty="0" err="1"/>
              <a:t>ö</a:t>
            </a:r>
            <a:r>
              <a:rPr lang="en-AU" dirty="0" err="1">
                <a:solidFill>
                  <a:srgbClr val="000000"/>
                </a:solidFill>
              </a:rPr>
              <a:t>f</a:t>
            </a:r>
            <a:r>
              <a:rPr lang="en-AU" dirty="0">
                <a:solidFill>
                  <a:srgbClr val="000000"/>
                </a:solidFill>
              </a:rPr>
              <a:t> </a:t>
            </a:r>
            <a:r>
              <a:rPr lang="en-AU" dirty="0" smtClean="0">
                <a:solidFill>
                  <a:srgbClr val="000000"/>
                </a:solidFill>
              </a:rPr>
              <a:t>theorem, the proof is constructive. That means that we can actually use the sequence generated by repeated application of the contraction mapping to approximate the solution in the neighbourhood of a point. </a:t>
            </a:r>
          </a:p>
          <a:p>
            <a:endParaRPr lang="en-AU" dirty="0">
              <a:solidFill>
                <a:srgbClr val="000000"/>
              </a:solidFill>
            </a:endParaRPr>
          </a:p>
          <a:p>
            <a:r>
              <a:rPr lang="en-AU" dirty="0" smtClean="0">
                <a:solidFill>
                  <a:srgbClr val="000000"/>
                </a:solidFill>
              </a:rPr>
              <a:t>This isn’t an efficient numerical technique, but it is important from a theoretical perspective.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1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dirty="0" smtClean="0"/>
                  <a:t>Multi order fractional IVPs appear in</a:t>
                </a:r>
              </a:p>
              <a:p>
                <a:r>
                  <a:rPr lang="en-AU" dirty="0" smtClean="0"/>
                  <a:t>Modelling of fractional PID controllers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lvl="1"/>
                <a:r>
                  <a:rPr lang="en-AU" dirty="0" smtClean="0"/>
                  <a:t>We want to know that these models are sensible</a:t>
                </a:r>
              </a:p>
              <a:p>
                <a:endParaRPr lang="en-AU" dirty="0"/>
              </a:p>
              <a:p>
                <a:r>
                  <a:rPr lang="en-AU" dirty="0" smtClean="0"/>
                  <a:t>Solution to the Bagley </a:t>
                </a:r>
                <a:r>
                  <a:rPr lang="en-AU" dirty="0" err="1" smtClean="0"/>
                  <a:t>Torvic</a:t>
                </a:r>
                <a:r>
                  <a:rPr lang="en-AU" dirty="0" smtClean="0"/>
                  <a:t> Equation (1984)</a:t>
                </a:r>
              </a:p>
              <a:p>
                <a:pPr lvl="1"/>
                <a:r>
                  <a:rPr lang="en-AU" dirty="0" smtClean="0"/>
                  <a:t>This models the motion of a large thin plate in a Newtonian fluid.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9" y="121196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Numerical Solution Technique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2843" y="697260"/>
            <a:ext cx="8229600" cy="3780421"/>
          </a:xfrm>
        </p:spPr>
        <p:txBody>
          <a:bodyPr/>
          <a:lstStyle/>
          <a:p>
            <a:r>
              <a:rPr lang="en-AU" dirty="0" smtClean="0"/>
              <a:t>Obviously not everything has a nice solution, like for the IVP we discussed before.</a:t>
            </a:r>
          </a:p>
          <a:p>
            <a:endParaRPr lang="en-AU" dirty="0"/>
          </a:p>
          <a:p>
            <a:r>
              <a:rPr lang="en-AU" dirty="0" smtClean="0"/>
              <a:t>There are a variety of methods for numerically solving IVPs.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I looked at an Adam’s Moulton </a:t>
            </a:r>
            <a:r>
              <a:rPr lang="en-AU" dirty="0" err="1" smtClean="0"/>
              <a:t>Bashforth</a:t>
            </a:r>
            <a:r>
              <a:rPr lang="en-AU" dirty="0" smtClean="0"/>
              <a:t> method.</a:t>
            </a:r>
          </a:p>
          <a:p>
            <a:endParaRPr lang="en-AU" dirty="0"/>
          </a:p>
          <a:p>
            <a:r>
              <a:rPr lang="en-AU" dirty="0" smtClean="0"/>
              <a:t>Integer order IVPs often have a solution method with O(n) computational complexity.</a:t>
            </a:r>
          </a:p>
          <a:p>
            <a:endParaRPr lang="en-AU" dirty="0"/>
          </a:p>
          <a:p>
            <a:r>
              <a:rPr lang="en-AU" dirty="0" smtClean="0"/>
              <a:t>Fractional order IVPs often have a solution method with O(n</a:t>
            </a:r>
            <a:r>
              <a:rPr lang="en-AU" baseline="30000" dirty="0" smtClean="0"/>
              <a:t>2</a:t>
            </a:r>
            <a:r>
              <a:rPr lang="en-AU" dirty="0" smtClean="0"/>
              <a:t>) computational complexity.</a:t>
            </a:r>
          </a:p>
        </p:txBody>
      </p:sp>
    </p:spTree>
    <p:extLst>
      <p:ext uri="{BB962C8B-B14F-4D97-AF65-F5344CB8AC3E}">
        <p14:creationId xmlns:p14="http://schemas.microsoft.com/office/powerpoint/2010/main" val="39952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9" y="121196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Numerical Solution Technique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2843" y="697260"/>
            <a:ext cx="8229600" cy="4320480"/>
          </a:xfrm>
        </p:spPr>
        <p:txBody>
          <a:bodyPr/>
          <a:lstStyle/>
          <a:p>
            <a:r>
              <a:rPr lang="en-AU" dirty="0" smtClean="0"/>
              <a:t>Fractional order IVPs often have a solution method with O(n</a:t>
            </a:r>
            <a:r>
              <a:rPr lang="en-AU" baseline="30000" dirty="0" smtClean="0"/>
              <a:t>2</a:t>
            </a:r>
            <a:r>
              <a:rPr lang="en-AU" dirty="0" smtClean="0"/>
              <a:t>) computational complexity.</a:t>
            </a:r>
          </a:p>
          <a:p>
            <a:endParaRPr lang="en-AU" dirty="0"/>
          </a:p>
          <a:p>
            <a:r>
              <a:rPr lang="en-AU" dirty="0" smtClean="0"/>
              <a:t>This happens because of the non-local nature of fractional derivatives.</a:t>
            </a:r>
          </a:p>
          <a:p>
            <a:endParaRPr lang="en-AU" dirty="0"/>
          </a:p>
          <a:p>
            <a:r>
              <a:rPr lang="en-AU" dirty="0" smtClean="0"/>
              <a:t>It opens up the opportunity to write parallel solution schemes.</a:t>
            </a:r>
          </a:p>
          <a:p>
            <a:endParaRPr lang="en-AU" dirty="0"/>
          </a:p>
          <a:p>
            <a:r>
              <a:rPr lang="en-AU" dirty="0" smtClean="0"/>
              <a:t>Based off a paper by </a:t>
            </a:r>
            <a:r>
              <a:rPr lang="en-AU" dirty="0" err="1" smtClean="0"/>
              <a:t>Diethelm</a:t>
            </a:r>
            <a:r>
              <a:rPr lang="en-AU" dirty="0" smtClean="0"/>
              <a:t> I modified the a parallel scheme to get it to work on CUDA.</a:t>
            </a:r>
          </a:p>
          <a:p>
            <a:r>
              <a:rPr lang="en-AU" dirty="0" smtClean="0"/>
              <a:t>Running on my machine I got a roughly 600 fold speedup vs a 6 core hyper-threaded CPU.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0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Pretty Picture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3" y="1057275"/>
            <a:ext cx="6250320" cy="3779838"/>
          </a:xfrm>
        </p:spPr>
      </p:pic>
    </p:spTree>
    <p:extLst>
      <p:ext uri="{BB962C8B-B14F-4D97-AF65-F5344CB8AC3E}">
        <p14:creationId xmlns:p14="http://schemas.microsoft.com/office/powerpoint/2010/main" val="235559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Extended FTC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sPre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Other Fractional Derivatives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Riesz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{−|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b="1" dirty="0" err="1" smtClean="0"/>
                  <a:t>Grünwald-Letnikov</a:t>
                </a:r>
                <a:endParaRPr lang="en-AU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(−1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lv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5747</TotalTime>
  <Words>805</Words>
  <Application>Microsoft Office PowerPoint</Application>
  <PresentationFormat>On-screen Show (16:10)</PresentationFormat>
  <Paragraphs>271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Microsoft Sans Serif</vt:lpstr>
      <vt:lpstr>Sommet</vt:lpstr>
      <vt:lpstr>Sommet Bold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Solution Plots</vt:lpstr>
      <vt:lpstr>Uniqueness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Asymptotic Expansion of E_(α,β)</vt:lpstr>
      <vt:lpstr>Asymptotic Expansion of E_(α,β)</vt:lpstr>
      <vt:lpstr>Uniqueness – Some Theorems</vt:lpstr>
      <vt:lpstr>Uniqueness – Some Theorems</vt:lpstr>
      <vt:lpstr>Some Big Numbers</vt:lpstr>
      <vt:lpstr>Successive Approximations</vt:lpstr>
      <vt:lpstr>Why do we care?</vt:lpstr>
      <vt:lpstr>Numerical Solution Technique</vt:lpstr>
      <vt:lpstr>Numerical Solution Technique</vt:lpstr>
      <vt:lpstr>A Pretty Picture</vt:lpstr>
      <vt:lpstr>Thankyou</vt:lpstr>
      <vt:lpstr>Extended FTC</vt:lpstr>
      <vt:lpstr>Other Fractional Derivatives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126</cp:revision>
  <dcterms:created xsi:type="dcterms:W3CDTF">2012-03-29T21:41:30Z</dcterms:created>
  <dcterms:modified xsi:type="dcterms:W3CDTF">2014-10-22T12:11:07Z</dcterms:modified>
  <cp:category/>
</cp:coreProperties>
</file>